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6"/>
  </p:notesMasterIdLst>
  <p:sldIdLst>
    <p:sldId id="1009" r:id="rId2"/>
    <p:sldId id="591" r:id="rId3"/>
    <p:sldId id="1014" r:id="rId4"/>
    <p:sldId id="1018" r:id="rId5"/>
    <p:sldId id="1019" r:id="rId6"/>
    <p:sldId id="385" r:id="rId7"/>
    <p:sldId id="1020" r:id="rId8"/>
    <p:sldId id="1021" r:id="rId9"/>
    <p:sldId id="1022" r:id="rId10"/>
    <p:sldId id="417" r:id="rId11"/>
    <p:sldId id="393" r:id="rId12"/>
    <p:sldId id="1015" r:id="rId13"/>
    <p:sldId id="472" r:id="rId14"/>
    <p:sldId id="512" r:id="rId15"/>
    <p:sldId id="462" r:id="rId16"/>
    <p:sldId id="535" r:id="rId17"/>
    <p:sldId id="1023" r:id="rId18"/>
    <p:sldId id="401" r:id="rId19"/>
    <p:sldId id="536" r:id="rId20"/>
    <p:sldId id="537" r:id="rId21"/>
    <p:sldId id="538" r:id="rId22"/>
    <p:sldId id="539" r:id="rId23"/>
    <p:sldId id="402" r:id="rId24"/>
    <p:sldId id="1024" r:id="rId25"/>
    <p:sldId id="404" r:id="rId26"/>
    <p:sldId id="1016" r:id="rId27"/>
    <p:sldId id="513" r:id="rId28"/>
    <p:sldId id="495" r:id="rId29"/>
    <p:sldId id="514" r:id="rId30"/>
    <p:sldId id="497" r:id="rId31"/>
    <p:sldId id="500" r:id="rId32"/>
    <p:sldId id="542" r:id="rId33"/>
    <p:sldId id="601" r:id="rId34"/>
    <p:sldId id="592" r:id="rId35"/>
  </p:sldIdLst>
  <p:sldSz cx="9144000" cy="6858000" type="screen4x3"/>
  <p:notesSz cx="6778625" cy="9478963"/>
  <p:defaultTextStyle>
    <a:defPPr>
      <a:defRPr lang="en-GB"/>
    </a:defPPr>
    <a:lvl1pPr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A249"/>
    <a:srgbClr val="0000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6D627-E8A7-4272-9E6D-34852A04B03A}" v="3450" dt="2020-10-27T21:20:06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 autoAdjust="0"/>
    <p:restoredTop sz="94648"/>
  </p:normalViewPr>
  <p:slideViewPr>
    <p:cSldViewPr snapToGrid="0">
      <p:cViewPr varScale="1">
        <p:scale>
          <a:sx n="112" d="100"/>
          <a:sy n="112" d="100"/>
        </p:scale>
        <p:origin x="1736" y="176"/>
      </p:cViewPr>
      <p:guideLst>
        <p:guide orient="horz" pos="343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6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2.png>
</file>

<file path=ppt/media/image14.png>
</file>

<file path=ppt/media/image15.gif>
</file>

<file path=ppt/media/image15.png>
</file>

<file path=ppt/media/image16.png>
</file>

<file path=ppt/media/image19.png>
</file>

<file path=ppt/media/image21.png>
</file>

<file path=ppt/media/image22.png>
</file>

<file path=ppt/media/image23.png>
</file>

<file path=ppt/media/image24.png>
</file>

<file path=ppt/media/image25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2.png>
</file>

<file path=ppt/media/image35.png>
</file>

<file path=ppt/media/image36.png>
</file>

<file path=ppt/media/image37.png>
</file>

<file path=ppt/media/image39.png>
</file>

<file path=ppt/media/image410.png>
</file>

<file path=ppt/media/image42.png>
</file>

<file path=ppt/media/image43.png>
</file>

<file path=ppt/media/image44.png>
</file>

<file path=ppt/media/image460.png>
</file>

<file path=ppt/media/image470.png>
</file>

<file path=ppt/media/image48.png>
</file>

<file path=ppt/media/image5.png>
</file>

<file path=ppt/media/image5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AutoShape 1"/>
          <p:cNvSpPr>
            <a:spLocks noChangeArrowheads="1"/>
          </p:cNvSpPr>
          <p:nvPr/>
        </p:nvSpPr>
        <p:spPr bwMode="auto">
          <a:xfrm>
            <a:off x="0" y="0"/>
            <a:ext cx="6778625" cy="947896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40163" y="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11/13/11</a:t>
            </a:r>
          </a:p>
        </p:txBody>
      </p:sp>
      <p:sp>
        <p:nvSpPr>
          <p:cNvPr id="7373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20763" y="711200"/>
            <a:ext cx="4735512" cy="35512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7863" y="4500563"/>
            <a:ext cx="5421312" cy="426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00430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0163" y="900430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077B0F5D-97A0-433E-874F-EB5F4B0DB2F3}" type="slidenum">
              <a:rPr lang="he-IL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0116542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7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032250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162042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6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13905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700299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95950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963675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4488004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32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8398157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33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6358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53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962468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62499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027568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13966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72117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74501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7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4BCF4-ACCB-42FE-9068-25DD7B32E94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3670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3F64D2-7030-40C4-8513-3AC3DD7763BD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4492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492BA-B527-4592-AF54-CA5EB233B8E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6618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993E36-D7DC-4EAE-97D5-8D0CD735E1A1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6518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F688C0-775F-4727-BDC6-365C769846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9950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A5E57B-8864-4F68-9F00-092100761D84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25009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CB7F25-5BB5-4D84-A713-C6B8AF56BF50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3842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C0CD59-7922-40CE-A470-B7D573D589C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3669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363CA-987E-4BCA-88A5-ED014D857E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92001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FF9E2F-8C49-4D69-B565-53926EE196F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826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B4984E-2D6C-45C7-B7A6-054D37A7CACA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1905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38E50F55-35D0-4DBE-BE4F-AE49F1F9CF65}" type="slidenum">
              <a:rPr lang="en-US" altLang="he-IL"/>
              <a:pPr/>
              <a:t>‹#›</a:t>
            </a:fld>
            <a:endParaRPr lang="en-US" altLang="he-IL"/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9.png"/><Relationship Id="rId12" Type="http://schemas.openxmlformats.org/officeDocument/2006/relationships/image" Target="../media/image4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m.wikibooks.org/wiki/File:Red_x.svg" TargetMode="External"/><Relationship Id="rId11" Type="http://schemas.openxmlformats.org/officeDocument/2006/relationships/image" Target="../media/image37.png"/><Relationship Id="rId5" Type="http://schemas.openxmlformats.org/officeDocument/2006/relationships/image" Target="../media/image14.png"/><Relationship Id="rId10" Type="http://schemas.openxmlformats.org/officeDocument/2006/relationships/image" Target="../media/image36.pn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3" Type="http://schemas.openxmlformats.org/officeDocument/2006/relationships/image" Target="../media/image4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48.png"/><Relationship Id="rId4" Type="http://schemas.openxmlformats.org/officeDocument/2006/relationships/image" Target="../media/image15.gif"/><Relationship Id="rId9" Type="http://schemas.openxmlformats.org/officeDocument/2006/relationships/image" Target="../media/image47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9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Shared Key Protocols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7940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 with Confidentiality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512" y="1068099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b="1" dirty="0">
                <a:solidFill>
                  <a:schemeClr val="tx1"/>
                </a:solidFill>
              </a:rPr>
              <a:t>Secure connection: authentication, freshness, </a:t>
            </a:r>
            <a:r>
              <a:rPr lang="en-US" altLang="en-US" sz="2000" b="1" dirty="0">
                <a:solidFill>
                  <a:schemeClr val="accent6"/>
                </a:solidFill>
              </a:rPr>
              <a:t>secrecy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keys: for encryption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2000" dirty="0">
                <a:solidFill>
                  <a:schemeClr val="tx1"/>
                </a:solidFill>
              </a:rPr>
              <a:t>, for authentication: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How can we derive them both from a single key 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en-US" sz="2000" dirty="0">
                <a:solidFill>
                  <a:schemeClr val="tx1"/>
                </a:solidFill>
              </a:rPr>
              <a:t> ?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(“Encrypt”),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(“MAC”)</a:t>
            </a:r>
            <a:endParaRPr lang="he-IL" sz="2000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Hmm… same key encrypts all messages, in all sessions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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</a:rPr>
              <a:t>Can we improve security, by changing keys, e.g., btw sessions ? </a:t>
            </a: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21" name="Straight Connector 3"/>
          <p:cNvSpPr>
            <a:spLocks/>
          </p:cNvSpPr>
          <p:nvPr/>
        </p:nvSpPr>
        <p:spPr bwMode="auto">
          <a:xfrm>
            <a:off x="1630660" y="435691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2" name="Straight Connector 6"/>
          <p:cNvSpPr>
            <a:spLocks/>
          </p:cNvSpPr>
          <p:nvPr/>
        </p:nvSpPr>
        <p:spPr bwMode="auto">
          <a:xfrm flipV="1">
            <a:off x="1846559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1"/>
          <p:cNvSpPr>
            <a:spLocks/>
          </p:cNvSpPr>
          <p:nvPr/>
        </p:nvSpPr>
        <p:spPr bwMode="auto">
          <a:xfrm flipV="1">
            <a:off x="7274222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4" name="Straight Connector 14"/>
          <p:cNvSpPr>
            <a:spLocks/>
          </p:cNvSpPr>
          <p:nvPr/>
        </p:nvSpPr>
        <p:spPr bwMode="auto">
          <a:xfrm>
            <a:off x="1846560" y="468076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5" name="Freeform 15"/>
          <p:cNvSpPr>
            <a:spLocks/>
          </p:cNvSpPr>
          <p:nvPr/>
        </p:nvSpPr>
        <p:spPr bwMode="auto">
          <a:xfrm>
            <a:off x="1892278" y="4335831"/>
            <a:ext cx="68671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traight Connector 16"/>
          <p:cNvSpPr>
            <a:spLocks/>
          </p:cNvSpPr>
          <p:nvPr/>
        </p:nvSpPr>
        <p:spPr bwMode="auto">
          <a:xfrm flipH="1">
            <a:off x="1835696" y="508518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7" name="Freeform 17"/>
          <p:cNvSpPr>
            <a:spLocks/>
          </p:cNvSpPr>
          <p:nvPr/>
        </p:nvSpPr>
        <p:spPr bwMode="auto">
          <a:xfrm>
            <a:off x="6710236" y="4720937"/>
            <a:ext cx="43023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traight Connector 26"/>
          <p:cNvSpPr>
            <a:spLocks/>
          </p:cNvSpPr>
          <p:nvPr/>
        </p:nvSpPr>
        <p:spPr bwMode="auto">
          <a:xfrm>
            <a:off x="1835696" y="558924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1824833" y="5207187"/>
            <a:ext cx="4809571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B ||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</a:t>
            </a: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>
            <a:off x="6913859" y="3861048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Bob</a:t>
            </a:r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1403648" y="3861048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Alice</a:t>
            </a:r>
          </a:p>
        </p:txBody>
      </p:sp>
      <p:sp>
        <p:nvSpPr>
          <p:cNvPr id="32" name="Straight Connector 16"/>
          <p:cNvSpPr>
            <a:spLocks/>
          </p:cNvSpPr>
          <p:nvPr/>
        </p:nvSpPr>
        <p:spPr bwMode="auto">
          <a:xfrm flipH="1">
            <a:off x="1835696" y="60129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44" name="Freeform 17"/>
          <p:cNvSpPr>
            <a:spLocks/>
          </p:cNvSpPr>
          <p:nvPr/>
        </p:nvSpPr>
        <p:spPr bwMode="auto">
          <a:xfrm>
            <a:off x="2021702" y="5652130"/>
            <a:ext cx="4854455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B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8A4AAA27-30CA-614F-BCE4-DAA0D9C3ACF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1471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 Key Exchange Protocol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994915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session keys, e.g.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k=PRF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Or, `directly’ for authentication and for encryption: </a:t>
            </a:r>
            <a:br>
              <a:rPr lang="en-US" altLang="en-US" sz="2000" dirty="0">
                <a:solidFill>
                  <a:schemeClr val="tx1"/>
                </a:solidFill>
              </a:rPr>
            </a:b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he-IL" sz="20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Improves security: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Exposure of session key does not expose (long-term) ‘master key’ </a:t>
            </a:r>
            <a:r>
              <a:rPr lang="en-US" altLang="en-US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endParaRPr lang="en-US" altLang="en-US" sz="16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And does not expose keys of other sessions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Limited amount of ciphertext exposed with each session key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  <a:sym typeface="Wingdings" panose="05000000000000000000" pitchFamily="2" charset="2"/>
              </a:rPr>
              <a:t>Later: reduce risk also from exposure of Master Key MK</a:t>
            </a:r>
            <a:endParaRPr lang="en-US" altLang="en-US" sz="2000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4F84B2-0685-C44C-8F81-C6DFD40A3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90" y="3898898"/>
            <a:ext cx="7136926" cy="2251530"/>
          </a:xfrm>
          <a:prstGeom prst="rect">
            <a:avLst/>
          </a:prstGeom>
        </p:spPr>
      </p:pic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D23D7617-2016-6A4B-9A95-08D86BA75C6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311D98-6029-DB4A-8048-FCE2644FCE24}"/>
              </a:ext>
            </a:extLst>
          </p:cNvPr>
          <p:cNvSpPr txBox="1"/>
          <p:nvPr/>
        </p:nvSpPr>
        <p:spPr>
          <a:xfrm>
            <a:off x="7249884" y="3184343"/>
            <a:ext cx="1730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tx1"/>
                </a:solidFill>
              </a:rPr>
              <a:t>Why a PRF is used instead of the MAC as before?</a:t>
            </a:r>
          </a:p>
        </p:txBody>
      </p:sp>
    </p:spTree>
    <p:extLst>
      <p:ext uri="{BB962C8B-B14F-4D97-AF65-F5344CB8AC3E}">
        <p14:creationId xmlns:p14="http://schemas.microsoft.com/office/powerpoint/2010/main" val="22102883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Distribution Centers (KDCs)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32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Establish a shared key between two or more entities, usually with the help of a trusted third party referred to as KDC</a:t>
            </a:r>
            <a:endParaRPr lang="en-US" sz="32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85879B3-6A94-5F4B-9E63-0750D8B32F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961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/>
              <a:t>Key Distribution Center (KDC)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Will focus on three party protocols; Alice, Bob, and KDC.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KDC: shares keys with all parties (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A</a:t>
            </a:r>
            <a:r>
              <a:rPr lang="en-US" altLang="en-US" i="1" dirty="0"/>
              <a:t>, k</a:t>
            </a:r>
            <a:r>
              <a:rPr lang="en-US" altLang="en-US" i="1" baseline="-25000" dirty="0"/>
              <a:t>B</a:t>
            </a:r>
            <a:r>
              <a:rPr lang="en-US" altLang="en-US" i="1" dirty="0"/>
              <a:t>…)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Goal: help parties (A, B) </a:t>
            </a:r>
            <a:r>
              <a:rPr lang="en-US" altLang="en-US" u="sng" dirty="0"/>
              <a:t>establish</a:t>
            </a:r>
            <a:r>
              <a:rPr lang="en-US" altLang="en-US" dirty="0"/>
              <a:t> </a:t>
            </a:r>
            <a:r>
              <a:rPr lang="en-US" altLang="en-US" i="1" dirty="0" err="1"/>
              <a:t>k</a:t>
            </a:r>
            <a:r>
              <a:rPr lang="en-US" altLang="en-US" i="1" baseline="-25000" dirty="0" err="1"/>
              <a:t>AB</a:t>
            </a:r>
            <a:endParaRPr lang="en-US" altLang="en-US" i="1" baseline="-25000" dirty="0"/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study two protocols; simplified versions of: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Kerberos protocol (secure) widely used in computer networks.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GSM protocol (insecure) used by cellular networks.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7664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77813"/>
            <a:ext cx="8243779" cy="777875"/>
          </a:xfrm>
        </p:spPr>
        <p:txBody>
          <a:bodyPr/>
          <a:lstStyle/>
          <a:p>
            <a:r>
              <a:rPr lang="en-US" dirty="0"/>
              <a:t>The Kerberos KDC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</p:spPr>
            <p:txBody>
              <a:bodyPr/>
              <a:lstStyle/>
              <a:p>
                <a:r>
                  <a:rPr lang="en-US" sz="2000" dirty="0"/>
                  <a:t>KDC shares keys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 (enc.),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(MAC) with Alice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with Bob</a:t>
                </a:r>
              </a:p>
              <a:p>
                <a:r>
                  <a:rPr lang="en-US" sz="2000" dirty="0"/>
                  <a:t>Goal: Alice and Bob share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  <m:sup/>
                    </m:sSubSup>
                  </m:oMath>
                </a14:m>
                <a:r>
                  <a:rPr lang="en-US" sz="2000" dirty="0"/>
                  <a:t>, then derive: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KDC performs access control as well; controlling whom Alice can contact.</a:t>
                </a: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endParaRPr lang="en-US" sz="2000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  <a:blipFill>
                <a:blip r:embed="rId2"/>
                <a:stretch>
                  <a:fillRect l="-571" t="-2597" r="-713" b="-402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B6A17BE-4ED5-AB49-844E-3DFA9A8B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60" y="2322284"/>
            <a:ext cx="7929680" cy="408077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A0FF2C7-6AB5-9648-B33A-78245343A72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390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 GSM Handshake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</p:spPr>
            <p:txBody>
              <a:bodyPr/>
              <a:lstStyle/>
              <a:p>
                <a:r>
                  <a:rPr lang="en-US" sz="2400" dirty="0"/>
                  <a:t>Mobile client</a:t>
                </a:r>
              </a:p>
              <a:p>
                <a:pPr lvl="1"/>
                <a:r>
                  <a:rPr lang="en-US" sz="2000" dirty="0"/>
                  <a:t>Identified by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(IMSI: International Mobile Subscriber Identifier)</a:t>
                </a:r>
              </a:p>
              <a:p>
                <a:r>
                  <a:rPr lang="en-US" sz="2400" dirty="0"/>
                  <a:t>Visited network (aka Base station); not fully trusted !</a:t>
                </a:r>
              </a:p>
              <a:p>
                <a:r>
                  <a:rPr lang="en-US" sz="2400" dirty="0"/>
                  <a:t>Home network; trusted, shares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with client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  <a:blipFill>
                <a:blip r:embed="rId2"/>
                <a:stretch>
                  <a:fillRect l="-1037" t="-4375" b="-98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ECDC1F-205E-B242-B0E5-2F89699F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7" y="2623411"/>
            <a:ext cx="6087237" cy="35270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/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A38: derive secret,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,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.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blipFill>
                <a:blip r:embed="rId4"/>
                <a:stretch>
                  <a:fillRect l="-1258" t="-384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6E43FFE-DD67-4242-928B-CCFE11A7B8DF}"/>
              </a:ext>
            </a:extLst>
          </p:cNvPr>
          <p:cNvSpPr txBox="1"/>
          <p:nvPr/>
        </p:nvSpPr>
        <p:spPr>
          <a:xfrm>
            <a:off x="4727349" y="5565860"/>
            <a:ext cx="3918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GSM spec: OWF, but really should be a PRF!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25309440-91FD-354C-8FD0-FE2277CE06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043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B5FA7EA7-7EF3-4ED6-BE19-D5EFEAB50116}"/>
              </a:ext>
            </a:extLst>
          </p:cNvPr>
          <p:cNvSpPr txBox="1"/>
          <p:nvPr/>
        </p:nvSpPr>
        <p:spPr>
          <a:xfrm>
            <a:off x="4901336" y="3693048"/>
            <a:ext cx="3461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A5: provide ‘pad’ for encryption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14E5970-2F47-436A-A5F3-5AE435C33B74}"/>
              </a:ext>
            </a:extLst>
          </p:cNvPr>
          <p:cNvSpPr txBox="1"/>
          <p:nvPr/>
        </p:nvSpPr>
        <p:spPr>
          <a:xfrm>
            <a:off x="4901336" y="4062380"/>
            <a:ext cx="2308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Several variants: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A5/1 - `regular’ </a:t>
            </a:r>
          </a:p>
          <a:p>
            <a:r>
              <a:rPr lang="en-US" dirty="0">
                <a:solidFill>
                  <a:schemeClr val="tx1"/>
                </a:solidFill>
              </a:rPr>
              <a:t>A5/2 - `weak’ </a:t>
            </a:r>
          </a:p>
          <a:p>
            <a:r>
              <a:rPr lang="en-US" dirty="0">
                <a:solidFill>
                  <a:schemeClr val="tx1"/>
                </a:solidFill>
              </a:rPr>
              <a:t>A5/3 – more secure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0B9658-B8D4-4A60-90C0-371013F5216E}"/>
              </a:ext>
            </a:extLst>
          </p:cNvPr>
          <p:cNvSpPr txBox="1"/>
          <p:nvPr/>
        </p:nvSpPr>
        <p:spPr>
          <a:xfrm>
            <a:off x="4901336" y="5256388"/>
            <a:ext cx="2755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Really should be a PRF!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9ABF24-7E42-C948-8B19-58419444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2" y="984349"/>
            <a:ext cx="5802086" cy="52478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B17361-4253-9B4C-A5BF-DF97F2EE3C47}"/>
              </a:ext>
            </a:extLst>
          </p:cNvPr>
          <p:cNvSpPr txBox="1"/>
          <p:nvPr/>
        </p:nvSpPr>
        <p:spPr>
          <a:xfrm>
            <a:off x="4901336" y="5784579"/>
            <a:ext cx="322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ECC: error correcting code.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EB01A7F-5D23-EC45-BA7B-367EB7183C69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6275" cy="777875"/>
          </a:xfrm>
          <a:prstGeom prst="rect">
            <a:avLst/>
          </a:prstGeom>
        </p:spPr>
        <p:txBody>
          <a:bodyPr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kern="0" dirty="0"/>
              <a:t>Example – Sending two messages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917EBFC-A01F-0D40-891D-CCCAC326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4343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2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Attacks on GSM 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explore two such attacks: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Visited network impersonation replay attack.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Downgrade attack.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93300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 idx="4294967295"/>
          </p:nvPr>
        </p:nvSpPr>
        <p:spPr>
          <a:xfrm>
            <a:off x="178652" y="1493870"/>
            <a:ext cx="2760491" cy="506026"/>
          </a:xfrm>
        </p:spPr>
        <p:txBody>
          <a:bodyPr/>
          <a:lstStyle/>
          <a:p>
            <a:pPr eaLnBrk="1" hangingPunct="1"/>
            <a:r>
              <a:rPr lang="en-US" altLang="he-IL" sz="3200" dirty="0"/>
              <a:t>Visited-network Impersonation Attack</a:t>
            </a:r>
            <a:endParaRPr lang="he-IL" altLang="he-IL" sz="3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7899E-4121-4FF6-930D-4530CF528F29}"/>
              </a:ext>
            </a:extLst>
          </p:cNvPr>
          <p:cNvSpPr txBox="1"/>
          <p:nvPr/>
        </p:nvSpPr>
        <p:spPr>
          <a:xfrm>
            <a:off x="96644" y="3335439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Note: does NOT </a:t>
            </a:r>
          </a:p>
          <a:p>
            <a:r>
              <a:rPr lang="en-US" dirty="0">
                <a:solidFill>
                  <a:schemeClr val="tx1"/>
                </a:solidFill>
              </a:rPr>
              <a:t>Impersonate </a:t>
            </a:r>
            <a:r>
              <a:rPr lang="en-US" b="1" dirty="0">
                <a:solidFill>
                  <a:schemeClr val="tx1"/>
                </a:solidFill>
              </a:rPr>
              <a:t>mobile,</a:t>
            </a:r>
            <a:r>
              <a:rPr lang="en-US" dirty="0">
                <a:solidFill>
                  <a:schemeClr val="tx1"/>
                </a:solidFill>
              </a:rPr>
              <a:t> only Visited network.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C6C89A-13C2-E14E-B32C-AF20542E3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049" y="235322"/>
            <a:ext cx="6085703" cy="662267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268B521-F541-AE47-8AA4-E6C30D0B679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56677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503542" cy="777875"/>
          </a:xfrm>
        </p:spPr>
        <p:txBody>
          <a:bodyPr/>
          <a:lstStyle/>
          <a:p>
            <a:pPr eaLnBrk="1" hangingPunct="1"/>
            <a:r>
              <a:rPr lang="en-US" altLang="he-IL" dirty="0"/>
              <a:t>GSM </a:t>
            </a:r>
            <a:r>
              <a:rPr lang="en-US" altLang="he-IL" dirty="0" err="1"/>
              <a:t>Ciphersuites</a:t>
            </a:r>
            <a:r>
              <a:rPr lang="en-US" altLang="he-IL" dirty="0"/>
              <a:t> Downgrade Attack</a:t>
            </a:r>
            <a:endParaRPr lang="he-IL" alt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</p:spPr>
            <p:txBody>
              <a:bodyPr/>
              <a:lstStyle/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</a:t>
                </a:r>
                <a:r>
                  <a:rPr lang="en-US" sz="2400" dirty="0" err="1"/>
                  <a:t>ciphersuit</a:t>
                </a:r>
                <a:r>
                  <a:rPr lang="en-US" sz="2400" dirty="0"/>
                  <a:t> is the set of cryptographic schemes used in a protocol execution.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 err="1">
                    <a:sym typeface="Wingdings" panose="05000000000000000000" pitchFamily="2" charset="2"/>
                  </a:rPr>
                  <a:t>Ciphersuit</a:t>
                </a:r>
                <a:r>
                  <a:rPr lang="en-US" sz="2400" dirty="0">
                    <a:sym typeface="Wingdings" panose="05000000000000000000" pitchFamily="2" charset="2"/>
                  </a:rPr>
                  <a:t> negotiation: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Mobile sends list of cipher-suites it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Visited-net selects best one that it also supports</a:t>
                </a:r>
                <a:endParaRPr lang="en-US" sz="22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GSM encryption algorithms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/>
                  <a:t>:</a:t>
                </a:r>
              </a:p>
              <a:p>
                <a:pPr marL="857250" lvl="1" indent="-457200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/>
                  <a:t>A5/0: none, A5/1: broken, </a:t>
                </a:r>
                <a:r>
                  <a:rPr lang="en-US" sz="2200" dirty="0">
                    <a:solidFill>
                      <a:srgbClr val="FF0000"/>
                    </a:solidFill>
                  </a:rPr>
                  <a:t>A5/2: useless (break with only 1sec of ciphertext!), </a:t>
                </a:r>
                <a:r>
                  <a:rPr lang="en-US" sz="2200" dirty="0"/>
                  <a:t>A5/3: ‘other’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MitM attacker may trick these parties to use a weak suite although the parties can support a stronger one.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Let’s first see how </a:t>
                </a:r>
                <a:r>
                  <a:rPr lang="en-US" sz="2400" dirty="0" err="1"/>
                  <a:t>ciphersuite</a:t>
                </a:r>
                <a:r>
                  <a:rPr lang="en-US" sz="2400" dirty="0"/>
                  <a:t> negotiation happened in GSM.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endParaRPr lang="en-US" sz="24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  <a:blipFill>
                <a:blip r:embed="rId2"/>
                <a:stretch>
                  <a:fillRect l="-924" t="-1018" r="-1387" b="-4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6D383-EEE6-8C43-B912-66496C3D3C0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3455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Handshake protocol extensions.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Key distribution centers.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Improving </a:t>
            </a:r>
            <a:r>
              <a:rPr lang="en-US" dirty="0" err="1"/>
              <a:t>resilence</a:t>
            </a:r>
            <a:r>
              <a:rPr lang="en-US" dirty="0"/>
              <a:t> to key exposure.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14746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F2F54B0-CE21-4C6C-9718-2BA81E75DF3D}"/>
              </a:ext>
            </a:extLst>
          </p:cNvPr>
          <p:cNvSpPr txBox="1">
            <a:spLocks/>
          </p:cNvSpPr>
          <p:nvPr/>
        </p:nvSpPr>
        <p:spPr bwMode="auto">
          <a:xfrm>
            <a:off x="178652" y="1493870"/>
            <a:ext cx="2553397" cy="506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eaLnBrk="1" hangingPunct="1"/>
            <a:r>
              <a:rPr lang="en-US" altLang="he-IL" sz="3200" kern="0" dirty="0"/>
              <a:t>GSM </a:t>
            </a:r>
          </a:p>
          <a:p>
            <a:pPr eaLnBrk="1" hangingPunct="1"/>
            <a:r>
              <a:rPr lang="en-US" altLang="he-IL" sz="3200" kern="0" dirty="0"/>
              <a:t>Handshake, </a:t>
            </a:r>
          </a:p>
          <a:p>
            <a:pPr eaLnBrk="1" hangingPunct="1"/>
            <a:r>
              <a:rPr lang="en-US" altLang="he-IL" sz="3200" kern="0" dirty="0"/>
              <a:t>With </a:t>
            </a:r>
          </a:p>
          <a:p>
            <a:pPr eaLnBrk="1" hangingPunct="1"/>
            <a:r>
              <a:rPr lang="en-US" altLang="he-IL" sz="3200" kern="0" dirty="0"/>
              <a:t>Cipher-negotiation. </a:t>
            </a:r>
            <a:endParaRPr lang="he-IL" altLang="he-IL" sz="3200" kern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E17C3C-196E-FA4B-8DCD-C567AC21B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466" y="325619"/>
            <a:ext cx="6387719" cy="636909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9A5B1FF2-1CFC-DA4A-81EB-06A0607E0AE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514373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D04B4-F21B-4879-96C6-07D99808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Cipher mode messages, negotiation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CADF3-7AD8-4830-9031-D46807B91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sends list of supported ciphers</a:t>
            </a:r>
          </a:p>
          <a:p>
            <a:r>
              <a:rPr lang="en-US" dirty="0"/>
              <a:t>VN sends choice in: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CMD</a:t>
            </a:r>
          </a:p>
          <a:p>
            <a:pPr lvl="1"/>
            <a:r>
              <a:rPr lang="en-US" b="1" dirty="0"/>
              <a:t>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Command</a:t>
            </a:r>
          </a:p>
          <a:p>
            <a:r>
              <a:rPr lang="en-US" dirty="0"/>
              <a:t>Mobile confirms by sending </a:t>
            </a:r>
            <a:r>
              <a:rPr lang="en-US" u="sng" dirty="0"/>
              <a:t>encrypted:</a:t>
            </a:r>
            <a:r>
              <a:rPr lang="en-US" dirty="0"/>
              <a:t>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complete</a:t>
            </a:r>
          </a:p>
          <a:p>
            <a:pPr lvl="1"/>
            <a:r>
              <a:rPr lang="en-US" dirty="0"/>
              <a:t>If not received (in few msecs), VN disconnects</a:t>
            </a:r>
          </a:p>
          <a:p>
            <a:r>
              <a:rPr lang="en-US" dirty="0"/>
              <a:t>VN Acks: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OK: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Ok</a:t>
            </a:r>
          </a:p>
          <a:p>
            <a:pPr lvl="1"/>
            <a:r>
              <a:rPr lang="en-US" dirty="0"/>
              <a:t>If not received, mobile resends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8D4A-1AC6-434C-BB33-6D8A2F7AF08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183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D91A-BCBA-4911-A346-69431EC9B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GSM </a:t>
            </a:r>
            <a:r>
              <a:rPr lang="en-US" sz="4000" dirty="0" err="1"/>
              <a:t>ciphersuite</a:t>
            </a:r>
            <a:r>
              <a:rPr lang="en-US" sz="4000" dirty="0"/>
              <a:t> facts: for fun and profit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</p:spPr>
            <p:txBody>
              <a:bodyPr/>
              <a:lstStyle/>
              <a:p>
                <a:r>
                  <a:rPr lang="en-US" sz="2800" dirty="0"/>
                  <a:t>GSM derives, uses same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800" dirty="0"/>
                  <a:t> for all ciphers</a:t>
                </a:r>
              </a:p>
              <a:p>
                <a:r>
                  <a:rPr lang="en-US" sz="2800" dirty="0"/>
                  <a:t>CTO attack on A5/2 requires 900 bits, 1 sec</a:t>
                </a:r>
              </a:p>
              <a:p>
                <a:pPr lvl="1"/>
                <a:r>
                  <a:rPr lang="en-US" sz="2400" dirty="0"/>
                  <a:t>If ciphertext is after GSM’s ECC, of course</a:t>
                </a:r>
              </a:p>
              <a:p>
                <a:pPr lvl="1"/>
                <a:r>
                  <a:rPr lang="en-US" sz="2400" dirty="0"/>
                  <a:t>Lots of redundancy</a:t>
                </a:r>
              </a:p>
              <a:p>
                <a:r>
                  <a:rPr lang="en-US" sz="2800" dirty="0"/>
                  <a:t>Visited networks don’t downgrade to A5/2</a:t>
                </a:r>
              </a:p>
              <a:p>
                <a:r>
                  <a:rPr lang="en-US" sz="2800" dirty="0"/>
                  <a:t>Mobile encrypts, sends CIPH</a:t>
                </a:r>
                <a:r>
                  <a:rPr lang="en-US" sz="28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800" b="1" dirty="0"/>
                  <a:t>COM</a:t>
                </a:r>
              </a:p>
              <a:p>
                <a:pPr lvl="1"/>
                <a:r>
                  <a:rPr lang="en-US" sz="2400" dirty="0"/>
                  <a:t>Resends (in few msecs) if no CIPH</a:t>
                </a:r>
                <a:r>
                  <a:rPr lang="en-US" sz="24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400" b="1" dirty="0"/>
                  <a:t>OK</a:t>
                </a:r>
              </a:p>
              <a:p>
                <a:pPr lvl="1"/>
                <a:r>
                  <a:rPr lang="en-US" sz="2400" dirty="0"/>
                  <a:t>New encryption each time (counter)</a:t>
                </a:r>
              </a:p>
              <a:p>
                <a:pPr lvl="1"/>
                <a:r>
                  <a:rPr lang="en-US" sz="2400" dirty="0"/>
                  <a:t>456bit message (after ECC)</a:t>
                </a:r>
              </a:p>
              <a:p>
                <a:r>
                  <a:rPr lang="en-US" sz="2800" dirty="0"/>
                  <a:t>Allow 12s delay for the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2800" dirty="0"/>
                  <a:t> message </a:t>
                </a:r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  <a:blipFill>
                <a:blip r:embed="rId2"/>
                <a:stretch>
                  <a:fillRect l="-1333" t="-1224" b="-18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2C3DD-90A3-104D-BF08-9B3B3F00ED7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955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he-IL" dirty="0"/>
              <a:t>Simplified Downgrade Attack</a:t>
            </a:r>
            <a:endParaRPr lang="he-IL" altLang="he-IL" dirty="0"/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63030" y="1055688"/>
            <a:ext cx="8228013" cy="4979988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Efficient attack known only for A5/2; Client, Visited-net normally prefers A5/3 or A5/1, which are harder to break. Attack forces use of A5/2 !!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4641D1-FF7F-1C4E-B932-14B66BE1A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444" y="1733549"/>
            <a:ext cx="6732856" cy="512445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5" name="Slide Number Placeholder 3">
            <a:extLst>
              <a:ext uri="{FF2B5EF4-FFF2-40B4-BE49-F238E27FC236}">
                <a16:creationId xmlns:a16="http://schemas.microsoft.com/office/drawing/2014/main" id="{7CEC270E-D3F9-514B-AE54-EA3B314485F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848900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1EAA-02CA-2A47-8882-2311A33A0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Simplified downgrade attack - Fails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E53C6-011E-0E4D-8E07-9A134B7E5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Fails in practice due to two reasons: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VN would time-out since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>
                <a:solidFill>
                  <a:schemeClr val="tx1"/>
                </a:solidFill>
              </a:rPr>
              <a:t>COM i</a:t>
            </a:r>
            <a:r>
              <a:rPr lang="en-US" sz="2400" dirty="0">
                <a:solidFill>
                  <a:schemeClr val="tx1"/>
                </a:solidFill>
              </a:rPr>
              <a:t>s not received in few milliseconds</a:t>
            </a:r>
          </a:p>
          <a:p>
            <a:pPr lvl="2"/>
            <a:r>
              <a:rPr lang="en-US" sz="2000" dirty="0">
                <a:solidFill>
                  <a:schemeClr val="tx1"/>
                </a:solidFill>
              </a:rPr>
              <a:t>A5/2 CTO attacker requires a second to reveal the key.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And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>
                <a:solidFill>
                  <a:schemeClr val="tx1"/>
                </a:solidFill>
              </a:rPr>
              <a:t>COM </a:t>
            </a:r>
            <a:r>
              <a:rPr lang="en-US" sz="2400" dirty="0">
                <a:solidFill>
                  <a:schemeClr val="tx1"/>
                </a:solidFill>
              </a:rPr>
              <a:t>is only 456 bits</a:t>
            </a:r>
          </a:p>
          <a:p>
            <a:pPr lvl="2"/>
            <a:r>
              <a:rPr lang="en-US" sz="2000" dirty="0">
                <a:solidFill>
                  <a:schemeClr val="tx1"/>
                </a:solidFill>
              </a:rPr>
              <a:t>A5/2 CTO attacker requires 900 bits.</a:t>
            </a:r>
          </a:p>
          <a:p>
            <a:pPr lvl="1"/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85F575-2F47-4248-96E3-8149C148960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284840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>
          <a:xfrm>
            <a:off x="418056" y="187759"/>
            <a:ext cx="8296275" cy="777875"/>
          </a:xfrm>
        </p:spPr>
        <p:txBody>
          <a:bodyPr/>
          <a:lstStyle/>
          <a:p>
            <a:pPr eaLnBrk="1" hangingPunct="1"/>
            <a:r>
              <a:rPr lang="en-US" altLang="he-IL" sz="4400" dirty="0"/>
              <a:t>Real Downgrade Attack</a:t>
            </a:r>
            <a:br>
              <a:rPr lang="he-IL" altLang="he-IL" dirty="0">
                <a:solidFill>
                  <a:srgbClr val="00A249"/>
                </a:solidFill>
              </a:rPr>
            </a:br>
            <a:endParaRPr lang="he-IL" altLang="he-IL" dirty="0">
              <a:solidFill>
                <a:srgbClr val="00A249"/>
              </a:solidFill>
            </a:endParaRPr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18056" y="962301"/>
            <a:ext cx="8228013" cy="715524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Works even if VN insists to use A5/1; attacker tricks client to use A5/2. That suffices, since GSM uses same key for all cryptosystems!</a:t>
            </a:r>
          </a:p>
        </p:txBody>
      </p: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610CF3B0-5FED-0B4C-9874-BD03B6497DC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A30A04-DD07-BA4F-B9E4-CE7527000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22" y="1677825"/>
            <a:ext cx="6200538" cy="49493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F11607-F241-B049-B732-15421EAC8AEB}"/>
              </a:ext>
            </a:extLst>
          </p:cNvPr>
          <p:cNvSpPr txBox="1"/>
          <p:nvPr/>
        </p:nvSpPr>
        <p:spPr>
          <a:xfrm>
            <a:off x="7132320" y="3200400"/>
            <a:ext cx="2011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The 12 sec delay allows that!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713BC28-4FF2-B24B-9123-A8ABD2FDD4F5}"/>
              </a:ext>
            </a:extLst>
          </p:cNvPr>
          <p:cNvSpPr txBox="1"/>
          <p:nvPr/>
        </p:nvSpPr>
        <p:spPr>
          <a:xfrm>
            <a:off x="7132320" y="3973171"/>
            <a:ext cx="20116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Retransmissions of CIPHERMODCOM provides the attacker with more than 900 bits of ciphertext!</a:t>
            </a:r>
          </a:p>
        </p:txBody>
      </p:sp>
    </p:spTree>
    <p:extLst>
      <p:ext uri="{BB962C8B-B14F-4D97-AF65-F5344CB8AC3E}">
        <p14:creationId xmlns:p14="http://schemas.microsoft.com/office/powerpoint/2010/main" val="2036691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Improving Resiliency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DE76CF0-FF21-194E-BB71-43D5B788A45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48231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b="1" dirty="0">
                    <a:solidFill>
                      <a:schemeClr val="tx1"/>
                    </a:solidFill>
                  </a:rPr>
                  <a:t>So far: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session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(expose no other keys)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And master key was fixed for all sessions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Idea: we can do better!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Change the master key each session: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</a:t>
                </a:r>
                <a:endParaRPr lang="en-US" altLang="en-US" sz="2400" dirty="0">
                  <a:solidFill>
                    <a:srgbClr val="FF0000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I.e.,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 smtClean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(and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) don’t expose </a:t>
                </a:r>
                <a:r>
                  <a:rPr lang="en-US" altLang="en-US" sz="2400" dirty="0"/>
                  <a:t>keys, communication of </a:t>
                </a:r>
                <a:r>
                  <a:rPr lang="en-US" altLang="en-US" sz="2400" u="sng" dirty="0"/>
                  <a:t>previous</a:t>
                </a:r>
                <a:r>
                  <a:rPr lang="en-US" altLang="en-US" sz="2400" dirty="0"/>
                  <a:t> sessions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498" t="-4899" b="-5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562153" y="4292177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443187" y="4274410"/>
            <a:ext cx="2016224" cy="864096"/>
          </a:xfrm>
          <a:prstGeom prst="roundRec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insecure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724225"/>
            <a:ext cx="93610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570265" y="5156273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5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5F9A185E-9CC8-F345-9267-997A09AB75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9820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86031" y="305707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is secret even if any state of later sessions is exposed. 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Uni-directional: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/>
                  <a:t>, 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/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	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400" b="1" dirty="0">
                    <a:solidFill>
                      <a:srgbClr val="FF0000"/>
                    </a:solidFill>
                  </a:rPr>
                  <a:t>How? </a:t>
                </a:r>
                <a:r>
                  <a:rPr lang="en-US" altLang="en-US" sz="2400" dirty="0"/>
                  <a:t>Solution: PRF!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  <a:blipFill>
                <a:blip r:embed="rId3"/>
                <a:stretch>
                  <a:fillRect l="-296" t="-7258" b="-39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en-US" sz="20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0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sz="20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blipFill>
                <a:blip r:embed="rId4"/>
                <a:stretch>
                  <a:fillRect l="-2725" t="-5479" r="-1635" b="-1506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6DA666E-0156-4F15-9542-381B8EA1FA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27180" y="2332304"/>
            <a:ext cx="309299" cy="309299"/>
          </a:xfrm>
          <a:prstGeom prst="rect">
            <a:avLst/>
          </a:prstGeom>
        </p:spPr>
      </p:pic>
      <p:sp>
        <p:nvSpPr>
          <p:cNvPr id="19" name="Rounded Rectangle 6">
            <a:extLst>
              <a:ext uri="{FF2B5EF4-FFF2-40B4-BE49-F238E27FC236}">
                <a16:creationId xmlns:a16="http://schemas.microsoft.com/office/drawing/2014/main" id="{19CD4B3F-4F35-4566-98BE-C3630F6D40E4}"/>
              </a:ext>
            </a:extLst>
          </p:cNvPr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/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Keys Exposed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/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solidFill>
                <a:srgbClr val="C0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insecure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1DD8A5-9DB1-4AD5-8B0E-604B0DF7C121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 bwMode="auto">
          <a:xfrm>
            <a:off x="2626049" y="4724225"/>
            <a:ext cx="712187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9ACE825-F61B-4F35-A833-1EF707EE457D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050C5A-A7CD-448B-A118-C7C082FF657B}"/>
              </a:ext>
            </a:extLst>
          </p:cNvPr>
          <p:cNvCxnSpPr>
            <a:stCxn id="22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A9AA52-9BA0-4ACB-9F1B-CBC8A814726B}"/>
              </a:ext>
            </a:extLst>
          </p:cNvPr>
          <p:cNvCxnSpPr>
            <a:stCxn id="19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6F7F25-DB16-4EA6-910D-C5FDFEDDA771}"/>
              </a:ext>
            </a:extLst>
          </p:cNvPr>
          <p:cNvCxnSpPr>
            <a:cxnSpLocks/>
            <a:stCxn id="21" idx="2"/>
          </p:cNvCxnSpPr>
          <p:nvPr/>
        </p:nvCxnSpPr>
        <p:spPr bwMode="auto">
          <a:xfrm>
            <a:off x="4458307" y="5156273"/>
            <a:ext cx="1120070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10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11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DC679ED-8380-42DF-9B8B-1C858A29DBB7}"/>
              </a:ext>
            </a:extLst>
          </p:cNvPr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D66D64CE-B793-C14F-96E8-0DC39DDDDA2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85945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21" grpId="0" animBg="1"/>
      <p:bldP spid="22" grpId="0" animBg="1"/>
      <p:bldP spid="28" grpId="0" animBg="1"/>
      <p:bldP spid="29" grpId="0" animBg="1"/>
      <p:bldP spid="3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Recover Security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Can we also </a:t>
                </a:r>
                <a:r>
                  <a:rPr lang="en-US" altLang="en-US" sz="2800" b="1" dirty="0">
                    <a:solidFill>
                      <a:schemeClr val="tx1"/>
                    </a:solidFill>
                  </a:rPr>
                  <a:t>recover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security?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exposed, yet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,</a:t>
                </a:r>
                <a:r>
                  <a:rPr lang="en-US" altLang="en-US" sz="24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secure 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Idea: assume </a:t>
                </a:r>
                <a:r>
                  <a:rPr lang="en-US" altLang="en-US" sz="2400" b="1" dirty="0"/>
                  <a:t>no attack</a:t>
                </a:r>
                <a:r>
                  <a:rPr lang="en-US" altLang="en-US" sz="2400" dirty="0"/>
                  <a:t> during ‘recovery session’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endParaRPr lang="en-US" altLang="en-US" sz="24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296" t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3668753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  <a:endParaRPr lang="en-US" altLang="en-US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259350" y="3668753"/>
            <a:ext cx="2430537" cy="864096"/>
          </a:xfrm>
          <a:prstGeom prst="roundRect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No attack: recover </a:t>
            </a:r>
            <a:r>
              <a:rPr lang="en-US" altLang="en-US" sz="1400" b="1" dirty="0"/>
              <a:t>!</a:t>
            </a:r>
            <a:endParaRPr lang="en-US" altLang="en-US" sz="1400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517951" y="3668753"/>
            <a:ext cx="2016224" cy="864096"/>
          </a:xfrm>
          <a:prstGeom prst="roundRect">
            <a:avLst/>
          </a:prstGeom>
          <a:solidFill>
            <a:srgbClr val="00A24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secure</a:t>
            </a:r>
            <a:endParaRPr lang="en-US" altLang="en-US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100801"/>
            <a:ext cx="63330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>
            <a:off x="5689887" y="4100801"/>
            <a:ext cx="82806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534175" y="4100801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4532849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474619" y="4532849"/>
            <a:ext cx="121526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blipFill>
                <a:blip r:embed="rId5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4515082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DF9F40C-5555-7A4E-836D-FD59CD4279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97140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Handshake Protocols Extensions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5304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7" y="290513"/>
            <a:ext cx="8495208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Recover Security (RS)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sz="2400" dirty="0">
                    <a:solidFill>
                      <a:srgbClr val="FF00FF"/>
                    </a:solidFill>
                  </a:rPr>
                  <a:t>Recover security: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secure if :</a:t>
                </a:r>
                <a:endParaRPr lang="en-US" sz="2400" dirty="0">
                  <a:solidFill>
                    <a:srgbClr val="FF00FF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 is secure, or there is no attack during 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sz="2400" kern="12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How? The RS-Ratchet Protocol: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), </m:t>
                    </m:r>
                    <m:sSub>
                      <m:sSubPr>
                        <m:ctrlP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en-US" sz="2400" dirty="0"/>
                  <a:t> denote session’s </a:t>
                </a:r>
                <a14:m>
                  <m:oMath xmlns:m="http://schemas.openxmlformats.org/officeDocument/2006/math">
                    <m:r>
                      <a:rPr lang="en-US" altLang="en-US" sz="24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400" dirty="0"/>
                  <a:t>nonces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Then: 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  <a:blipFill>
                <a:blip r:embed="rId3"/>
                <a:stretch>
                  <a:fillRect l="-286" t="-5426" b="-8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s://upload.wikimedia.org/wikipedia/commons/thumb/1/17/Ratchet_example.gif/100px-Ratchet_exampl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436" y="2611688"/>
            <a:ext cx="749994" cy="62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2626852" y="3314792"/>
                <a:ext cx="3469861" cy="39651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en-US" i="1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MK</m:t>
                      </m:r>
                      <m:r>
                        <m:rPr>
                          <m:nor/>
                        </m:rPr>
                        <a:rPr lang="en-US" altLang="en-US" i="1" baseline="-25000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i</m:t>
                      </m:r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⊕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6852" y="3314792"/>
                <a:ext cx="3469861" cy="396519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ounded Rectangle 6">
            <a:extLst>
              <a:ext uri="{FF2B5EF4-FFF2-40B4-BE49-F238E27FC236}">
                <a16:creationId xmlns:a16="http://schemas.microsoft.com/office/drawing/2014/main" id="{0C5F3FE1-429A-408B-949C-02BE08C38F9E}"/>
              </a:ext>
            </a:extLst>
          </p:cNvPr>
          <p:cNvSpPr/>
          <p:nvPr/>
        </p:nvSpPr>
        <p:spPr bwMode="auto">
          <a:xfrm>
            <a:off x="359052" y="3898850"/>
            <a:ext cx="2016224" cy="1278374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/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solidFill>
                <a:srgbClr val="0000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No attack: recover !</a:t>
                </a: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2)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/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solidFill>
                <a:srgbClr val="00A24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secure</a:t>
                </a:r>
                <a:endParaRPr lang="en-US" altLang="en-US" i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E626DAE-2F7E-4D08-B0C3-2DA84102AF7D}"/>
              </a:ext>
            </a:extLst>
          </p:cNvPr>
          <p:cNvCxnSpPr>
            <a:stCxn id="20" idx="3"/>
            <a:endCxn id="23" idx="1"/>
          </p:cNvCxnSpPr>
          <p:nvPr/>
        </p:nvCxnSpPr>
        <p:spPr bwMode="auto">
          <a:xfrm>
            <a:off x="2375276" y="4538037"/>
            <a:ext cx="662148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98DE3C-6618-48B1-836D-BBAB9F1C832D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 bwMode="auto">
          <a:xfrm>
            <a:off x="5544576" y="4538037"/>
            <a:ext cx="5551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8BD126-9E7E-423C-A256-F81DBE454310}"/>
              </a:ext>
            </a:extLst>
          </p:cNvPr>
          <p:cNvCxnSpPr>
            <a:cxnSpLocks/>
            <a:stCxn id="24" idx="3"/>
          </p:cNvCxnSpPr>
          <p:nvPr/>
        </p:nvCxnSpPr>
        <p:spPr bwMode="auto">
          <a:xfrm>
            <a:off x="8606867" y="4538037"/>
            <a:ext cx="17808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B1D3311-6F2F-4C4B-90FA-17D0CFE5C029}"/>
              </a:ext>
            </a:extLst>
          </p:cNvPr>
          <p:cNvCxnSpPr>
            <a:stCxn id="20" idx="2"/>
          </p:cNvCxnSpPr>
          <p:nvPr/>
        </p:nvCxnSpPr>
        <p:spPr bwMode="auto">
          <a:xfrm>
            <a:off x="1367164" y="5177224"/>
            <a:ext cx="851929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5B6B8C5-C44C-4E7A-ADA3-3E7993E1A44D}"/>
              </a:ext>
            </a:extLst>
          </p:cNvPr>
          <p:cNvCxnSpPr>
            <a:stCxn id="23" idx="2"/>
          </p:cNvCxnSpPr>
          <p:nvPr/>
        </p:nvCxnSpPr>
        <p:spPr bwMode="auto">
          <a:xfrm>
            <a:off x="4291000" y="5177224"/>
            <a:ext cx="779307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/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blipFill>
                <a:blip r:embed="rId8"/>
                <a:stretch>
                  <a:fillRect r="-203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/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blipFill>
                <a:blip r:embed="rId9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AA9A29-3780-42FE-A2EA-16AB6FCE6DF3}"/>
              </a:ext>
            </a:extLst>
          </p:cNvPr>
          <p:cNvCxnSpPr/>
          <p:nvPr/>
        </p:nvCxnSpPr>
        <p:spPr bwMode="auto">
          <a:xfrm>
            <a:off x="7270917" y="5188375"/>
            <a:ext cx="381864" cy="30917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/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49652BDE-7F05-9847-9DCC-0C7D5DC95BF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54051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30" grpId="0" animBg="1"/>
      <p:bldP spid="31" grpId="0" animBg="1"/>
      <p:bldP spid="3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6" y="237867"/>
            <a:ext cx="8496944" cy="733425"/>
          </a:xfrm>
        </p:spPr>
        <p:txBody>
          <a:bodyPr/>
          <a:lstStyle/>
          <a:p>
            <a:pPr eaLnBrk="1" hangingPunct="1">
              <a:buClrTx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Stronger Notion of Resiliency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Forward Secrecy (PFS):</a:t>
                </a:r>
                <a:r>
                  <a:rPr lang="en-US" altLang="en-US" sz="2000" dirty="0">
                    <a:solidFill>
                      <a:srgbClr val="FF00FF"/>
                    </a:solidFill>
                  </a:rPr>
                  <a:t>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even if attacker 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is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given, only </a:t>
                </a:r>
                <a:r>
                  <a:rPr lang="en-US" altLang="en-US" sz="2400" b="1" u="sng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after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session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accent2"/>
                    </a:solidFill>
                  </a:rPr>
                  <a:t> ends,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all keys of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all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other sessions,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and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Master Key of session </a:t>
                </a:r>
                <a:r>
                  <a:rPr 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alt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All include future and past sessions.</a:t>
                </a: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endParaRPr lang="en-US" altLang="en-US" sz="2000" dirty="0">
                  <a:solidFill>
                    <a:schemeClr val="accent2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Recover Security (PRS):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 is secure, or there is no MitM attack during session </a:t>
                </a:r>
                <a:r>
                  <a:rPr lang="en-US" alt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How? </a:t>
                </a:r>
                <a:r>
                  <a:rPr lang="en-US" altLang="en-US" sz="2000" b="1" u="sng" dirty="0"/>
                  <a:t>public-key</a:t>
                </a:r>
                <a:r>
                  <a:rPr lang="en-US" altLang="en-US" sz="2000" dirty="0"/>
                  <a:t> (key exchange) protocols – next topic!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  <a:blipFill>
                <a:blip r:embed="rId3"/>
                <a:stretch>
                  <a:fillRect l="-303" t="-2834" r="-910" b="-279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2CF1B-2EFD-C045-A2F3-C1FD37CB6F9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8327956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/>
              <a:t>Resiliency Notions: Shared + Public Key</a:t>
            </a:r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14116310-0D19-4644-8F89-27968BE6505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42744400"/>
                  </p:ext>
                </p:extLst>
              </p:nvPr>
            </p:nvGraphicFramePr>
            <p:xfrm>
              <a:off x="388938" y="1097559"/>
              <a:ext cx="8296275" cy="352017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688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5020789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308597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50405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>
                              <a:solidFill>
                                <a:schemeClr val="bg1"/>
                              </a:solidFill>
                            </a:rPr>
                            <a:t>S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lang="en-US" sz="2000" baseline="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is secure if keys not exposed, and…</a:t>
                          </a:r>
                          <a:endParaRPr lang="en-US" sz="16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Crypto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38678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Secure</a:t>
                          </a:r>
                          <a:br>
                            <a:rPr lang="en-US" sz="1600"/>
                          </a:br>
                          <a:r>
                            <a:rPr lang="en-US" sz="1600" baseline="0"/>
                            <a:t>key-setup</a:t>
                          </a:r>
                          <a:endParaRPr lang="en-US" sz="16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… attacker is given </a:t>
                          </a:r>
                          <a:r>
                            <a:rPr kumimoji="0" lang="en-US" altLang="en-US" sz="1600" b="0" i="0" u="sng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session key</a:t>
                          </a: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en-US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alt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𝑗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≠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𝑖</m:t>
                                  </m:r>
                                </m:e>
                              </m:d>
                            </m:oMath>
                          </a14:m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.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Master key never exposed !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… attacker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is given </a:t>
                          </a:r>
                          <a:r>
                            <a:rPr lang="en-US" sz="1600" b="1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all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k</a:t>
                          </a:r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eys</a:t>
                          </a: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 </a:t>
                          </a:r>
                          <a:b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</a:b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of </a:t>
                          </a:r>
                          <a:r>
                            <a:rPr lang="en-US" altLang="en-US" sz="1600" u="none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sessions &gt;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is also given all keys of sessions &lt;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</a:t>
                          </a:r>
                          <a:b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</a:br>
                          <a:r>
                            <a:rPr kumimoji="0" lang="en-US" alt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but  only  after 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session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ended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Security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Security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</a:t>
                          </a:r>
                          <a:r>
                            <a:rPr kumimoji="0" lang="en-US" altLang="en-US" sz="16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MitM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14116310-0D19-4644-8F89-27968BE6505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42744400"/>
                  </p:ext>
                </p:extLst>
              </p:nvPr>
            </p:nvGraphicFramePr>
            <p:xfrm>
              <a:off x="388938" y="1097559"/>
              <a:ext cx="8296275" cy="352017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688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5020789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308597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50405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1205" r="-26578" b="-6120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Crypto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38678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Secure</a:t>
                          </a:r>
                          <a:br>
                            <a:rPr lang="en-US" sz="1600"/>
                          </a:br>
                          <a:r>
                            <a:rPr lang="en-US" sz="1600" baseline="0"/>
                            <a:t>key-setup</a:t>
                          </a:r>
                          <a:endParaRPr lang="en-US" sz="16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80000" r="-26578" b="-38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180000" r="-26578" b="-28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309474" r="-26578" b="-2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Security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9320" t="-409474" r="-26578" b="-1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Security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509474" r="-26578" b="-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3" name="Rounded Rectangle 2">
            <a:extLst>
              <a:ext uri="{FF2B5EF4-FFF2-40B4-BE49-F238E27FC236}">
                <a16:creationId xmlns:a16="http://schemas.microsoft.com/office/drawing/2014/main" id="{745483AD-5AD0-4FC4-BE09-0DD29B0CEE2E}"/>
              </a:ext>
            </a:extLst>
          </p:cNvPr>
          <p:cNvSpPr/>
          <p:nvPr/>
        </p:nvSpPr>
        <p:spPr bwMode="auto">
          <a:xfrm>
            <a:off x="1424774" y="5143060"/>
            <a:ext cx="1224136" cy="576064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Secure key setup</a:t>
            </a:r>
          </a:p>
        </p:txBody>
      </p:sp>
      <p:sp>
        <p:nvSpPr>
          <p:cNvPr id="84" name="Rounded Rectangle 6">
            <a:extLst>
              <a:ext uri="{FF2B5EF4-FFF2-40B4-BE49-F238E27FC236}">
                <a16:creationId xmlns:a16="http://schemas.microsoft.com/office/drawing/2014/main" id="{447EA854-3769-49B1-A418-2E8468D10CEB}"/>
              </a:ext>
            </a:extLst>
          </p:cNvPr>
          <p:cNvSpPr/>
          <p:nvPr/>
        </p:nvSpPr>
        <p:spPr bwMode="auto">
          <a:xfrm>
            <a:off x="322497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FS</a:t>
            </a:r>
          </a:p>
        </p:txBody>
      </p:sp>
      <p:sp>
        <p:nvSpPr>
          <p:cNvPr id="85" name="Rounded Rectangle 7">
            <a:extLst>
              <a:ext uri="{FF2B5EF4-FFF2-40B4-BE49-F238E27FC236}">
                <a16:creationId xmlns:a16="http://schemas.microsoft.com/office/drawing/2014/main" id="{A65B7B30-0E59-4A78-916E-4B056661888C}"/>
              </a:ext>
            </a:extLst>
          </p:cNvPr>
          <p:cNvSpPr/>
          <p:nvPr/>
        </p:nvSpPr>
        <p:spPr bwMode="auto">
          <a:xfrm>
            <a:off x="3224974" y="5491365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RS</a:t>
            </a:r>
          </a:p>
        </p:txBody>
      </p:sp>
      <p:sp>
        <p:nvSpPr>
          <p:cNvPr id="86" name="Rounded Rectangle 8">
            <a:extLst>
              <a:ext uri="{FF2B5EF4-FFF2-40B4-BE49-F238E27FC236}">
                <a16:creationId xmlns:a16="http://schemas.microsoft.com/office/drawing/2014/main" id="{055ED4FB-5AB7-43DA-A36B-E3DC872ADAA3}"/>
              </a:ext>
            </a:extLst>
          </p:cNvPr>
          <p:cNvSpPr/>
          <p:nvPr/>
        </p:nvSpPr>
        <p:spPr bwMode="auto">
          <a:xfrm>
            <a:off x="499894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/>
              <a:t>PFS</a:t>
            </a:r>
          </a:p>
        </p:txBody>
      </p:sp>
      <p:sp>
        <p:nvSpPr>
          <p:cNvPr id="87" name="Rounded Rectangle 10">
            <a:extLst>
              <a:ext uri="{FF2B5EF4-FFF2-40B4-BE49-F238E27FC236}">
                <a16:creationId xmlns:a16="http://schemas.microsoft.com/office/drawing/2014/main" id="{3F5E9CD2-352D-4E91-A42E-A30A2F1F6ABE}"/>
              </a:ext>
            </a:extLst>
          </p:cNvPr>
          <p:cNvSpPr/>
          <p:nvPr/>
        </p:nvSpPr>
        <p:spPr bwMode="auto">
          <a:xfrm>
            <a:off x="5025174" y="5474296"/>
            <a:ext cx="1224136" cy="360040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PRS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5ED69A6-9100-47F1-A96E-64C936CDD982}"/>
              </a:ext>
            </a:extLst>
          </p:cNvPr>
          <p:cNvCxnSpPr>
            <a:stCxn id="84" idx="1"/>
            <a:endCxn id="83" idx="3"/>
          </p:cNvCxnSpPr>
          <p:nvPr/>
        </p:nvCxnSpPr>
        <p:spPr bwMode="auto">
          <a:xfrm flipH="1">
            <a:off x="2648910" y="5184931"/>
            <a:ext cx="576064" cy="24616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50A894B5-A9C9-4C0E-AB30-F5A3F163C42C}"/>
              </a:ext>
            </a:extLst>
          </p:cNvPr>
          <p:cNvCxnSpPr>
            <a:stCxn id="85" idx="1"/>
            <a:endCxn id="83" idx="3"/>
          </p:cNvCxnSpPr>
          <p:nvPr/>
        </p:nvCxnSpPr>
        <p:spPr bwMode="auto">
          <a:xfrm flipH="1" flipV="1">
            <a:off x="2648910" y="5431092"/>
            <a:ext cx="576064" cy="23442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7C24354D-8B94-4DAE-9E08-4ADB713E3DAF}"/>
              </a:ext>
            </a:extLst>
          </p:cNvPr>
          <p:cNvCxnSpPr>
            <a:stCxn id="86" idx="1"/>
            <a:endCxn id="84" idx="3"/>
          </p:cNvCxnSpPr>
          <p:nvPr/>
        </p:nvCxnSpPr>
        <p:spPr bwMode="auto">
          <a:xfrm flipH="1">
            <a:off x="4449110" y="5184931"/>
            <a:ext cx="54983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AE2F7E7-A268-4C16-B02A-0380E32C5641}"/>
              </a:ext>
            </a:extLst>
          </p:cNvPr>
          <p:cNvCxnSpPr>
            <a:stCxn id="87" idx="1"/>
            <a:endCxn id="85" idx="3"/>
          </p:cNvCxnSpPr>
          <p:nvPr/>
        </p:nvCxnSpPr>
        <p:spPr bwMode="auto">
          <a:xfrm flipH="1">
            <a:off x="4449110" y="5654316"/>
            <a:ext cx="576064" cy="11202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641A7819-E8AE-E145-B4E7-CF31E82C01A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6352795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5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Sections 5.3, 5.4, 5.5, and 5.6 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43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92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Beside authenticating entities, these protocols authenticate the exchange of a request and a response between the entities.</a:t>
            </a:r>
          </a:p>
          <a:p>
            <a:r>
              <a:rPr lang="en-US" sz="2400" dirty="0"/>
              <a:t>Required properties:</a:t>
            </a:r>
          </a:p>
          <a:p>
            <a:pPr lvl="1"/>
            <a:r>
              <a:rPr lang="en-US" sz="2200" b="1" dirty="0"/>
              <a:t>Request authentication.</a:t>
            </a:r>
          </a:p>
          <a:p>
            <a:pPr lvl="2"/>
            <a:r>
              <a:rPr lang="en-US" dirty="0"/>
              <a:t>The request was indeed sent by the peer.</a:t>
            </a:r>
          </a:p>
          <a:p>
            <a:pPr lvl="1"/>
            <a:r>
              <a:rPr lang="en-US" sz="2200" b="1" dirty="0"/>
              <a:t>Response authentication</a:t>
            </a:r>
          </a:p>
          <a:p>
            <a:pPr lvl="2"/>
            <a:r>
              <a:rPr lang="en-US" dirty="0"/>
              <a:t>The response was indeed sent by the peer.</a:t>
            </a:r>
          </a:p>
          <a:p>
            <a:pPr lvl="1"/>
            <a:r>
              <a:rPr lang="en-US" sz="2200" b="1" dirty="0"/>
              <a:t>No replay.</a:t>
            </a:r>
          </a:p>
          <a:p>
            <a:pPr lvl="2"/>
            <a:r>
              <a:rPr lang="en-US" dirty="0"/>
              <a:t>Every request/response was received at most the number of times it was sent by the peer.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A44B800-648E-6A40-9980-E708422FE5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5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Four variants:</a:t>
            </a:r>
          </a:p>
          <a:p>
            <a:pPr lvl="1"/>
            <a:r>
              <a:rPr lang="en-US" dirty="0"/>
              <a:t>2PP-RR</a:t>
            </a:r>
          </a:p>
          <a:p>
            <a:pPr lvl="1"/>
            <a:r>
              <a:rPr lang="en-US" dirty="0"/>
              <a:t>2RT-2PP</a:t>
            </a:r>
          </a:p>
          <a:p>
            <a:pPr lvl="1"/>
            <a:r>
              <a:rPr lang="en-US" dirty="0"/>
              <a:t>Counter-based-RR</a:t>
            </a:r>
          </a:p>
          <a:p>
            <a:pPr lvl="1"/>
            <a:r>
              <a:rPr lang="en-US" dirty="0"/>
              <a:t>Time-based-RR.</a:t>
            </a:r>
          </a:p>
          <a:p>
            <a:pPr lvl="1"/>
            <a:r>
              <a:rPr lang="en-US" dirty="0"/>
              <a:t>Key-exchange.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EA55FE-5BB4-7D4F-8B40-E1B0B98E22D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2960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2PP-RR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three-flow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Significant drawback: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The request is sent by the responder and the initiator sends the response.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So initiator has to wait for a request rather sending it!!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EBDA9-4B59-0D47-A1B5-5432A419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58" y="3429000"/>
            <a:ext cx="7685514" cy="2192564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313921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four-flow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Mainly fixes the drawback of 2PP-RT.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D859A4-BD33-5B41-B6D4-CEAA3FD0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5" y="3015343"/>
            <a:ext cx="7710011" cy="216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038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Counter-Based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(counter)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Unidirectional (run once for each direction if both are needed).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Parties maintain synchronized counter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>
                    <a:solidFill>
                      <a:schemeClr val="tx1"/>
                    </a:solidFill>
                  </a:rPr>
                  <a:t> of requests (and responses) to avoid replay attacks.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Recipient (e.g. Bob) validates counter received is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Both parties must remember counter</a:t>
                </a:r>
                <a:endParaRPr lang="en-US" altLang="en-US" sz="20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EFEAC7-201E-804E-8A5A-217B00CA0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638" y="3609266"/>
            <a:ext cx="7826829" cy="253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498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Time-Based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(time)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Use local clocks 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 </a:t>
                </a:r>
                <a:r>
                  <a:rPr lang="en-US" altLang="en-US" sz="1800" dirty="0"/>
                  <a:t>instead of counters with two assumptions: bounded delays and bounded clock skews.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Responder (Bob): 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Rejects request if: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altLang="en-US" sz="1800" dirty="0"/>
                  <a:t> where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Or if he received larger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already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Maintains last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received, until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altLang="en-US" sz="1800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Initiator (Alice) does not need </a:t>
                </a:r>
                <a:r>
                  <a:rPr lang="en-US" altLang="en-US" sz="1800" b="1" dirty="0"/>
                  <a:t>any</a:t>
                </a:r>
                <a:r>
                  <a:rPr lang="en-US" altLang="en-US" sz="1800" dirty="0"/>
                  <a:t> state, when can Bob discard his?</a:t>
                </a:r>
                <a:endParaRPr lang="en-US" altLang="en-US" sz="1800" b="1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5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C954C-9544-6942-93F6-DCA84C42A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87" y="3792893"/>
            <a:ext cx="6366469" cy="2372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DE8225-4255-4B49-B374-92A13B5BA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029" y="2397479"/>
            <a:ext cx="1967824" cy="313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7CDC58-2062-BB48-B2F2-4905DBA0F624}"/>
              </a:ext>
            </a:extLst>
          </p:cNvPr>
          <p:cNvSpPr txBox="1"/>
          <p:nvPr/>
        </p:nvSpPr>
        <p:spPr>
          <a:xfrm>
            <a:off x="7500256" y="4956238"/>
            <a:ext cx="163368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Remember </a:t>
            </a:r>
            <a:r>
              <a:rPr lang="en-US" alt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en-US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1363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8385</TotalTime>
  <Words>2568</Words>
  <Application>Microsoft Macintosh PowerPoint</Application>
  <PresentationFormat>On-screen Show (4:3)</PresentationFormat>
  <Paragraphs>369</Paragraphs>
  <Slides>34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Cambria Math</vt:lpstr>
      <vt:lpstr>Garamond</vt:lpstr>
      <vt:lpstr>Symbol</vt:lpstr>
      <vt:lpstr>Times New Roman</vt:lpstr>
      <vt:lpstr>Wingdings</vt:lpstr>
      <vt:lpstr>Office Theme</vt:lpstr>
      <vt:lpstr>CSE 3400 - Introduction to Computer &amp; Network Security  (aka: Introduction to Cybersecurity)  Lecture 9 Shared Key Protocols – Part II </vt:lpstr>
      <vt:lpstr>Outline</vt:lpstr>
      <vt:lpstr>   Handshake Protocols Extensions  </vt:lpstr>
      <vt:lpstr>Authenticated Request-Response Protocols</vt:lpstr>
      <vt:lpstr>Authenticated Request-Response Protocols</vt:lpstr>
      <vt:lpstr>2PP-RR</vt:lpstr>
      <vt:lpstr>2RT-2PP</vt:lpstr>
      <vt:lpstr>Counter-Based Authenticated RR</vt:lpstr>
      <vt:lpstr>Time-Based Authenticated RR</vt:lpstr>
      <vt:lpstr>2RT-2PP with Confidentiality</vt:lpstr>
      <vt:lpstr>2PP Key Exchange Protocol</vt:lpstr>
      <vt:lpstr>   Key Distribution Centers (KDCs)  Establish a shared key between two or more entities, usually with the help of a trusted third party referred to as KDC</vt:lpstr>
      <vt:lpstr>Key Distribution Center (KDC)</vt:lpstr>
      <vt:lpstr>The Kerberos KDC Protocol</vt:lpstr>
      <vt:lpstr>The GSM Handshake Protocol</vt:lpstr>
      <vt:lpstr>PowerPoint Presentation</vt:lpstr>
      <vt:lpstr>Attacks on GSM </vt:lpstr>
      <vt:lpstr>Visited-network Impersonation Attack</vt:lpstr>
      <vt:lpstr>GSM Ciphersuites Downgrade Attack</vt:lpstr>
      <vt:lpstr>PowerPoint Presentation</vt:lpstr>
      <vt:lpstr>Cipher mode messages, negotiation</vt:lpstr>
      <vt:lpstr>GSM ciphersuite facts: for fun and profit</vt:lpstr>
      <vt:lpstr>Simplified Downgrade Attack</vt:lpstr>
      <vt:lpstr>Simplified downgrade attack - Fails</vt:lpstr>
      <vt:lpstr>Real Downgrade Attack </vt:lpstr>
      <vt:lpstr>   Improving Resiliency to Key Exposure  </vt:lpstr>
      <vt:lpstr>Forward Secrecy I</vt:lpstr>
      <vt:lpstr>Forward Secrecy II</vt:lpstr>
      <vt:lpstr>Recover Security</vt:lpstr>
      <vt:lpstr>Recover Security (RS)</vt:lpstr>
      <vt:lpstr>Stronger Notion of Resiliency </vt:lpstr>
      <vt:lpstr>Resiliency Notions: Shared + Public Key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Ghada Almashaqbeh</cp:lastModifiedBy>
  <cp:revision>41</cp:revision>
  <cp:lastPrinted>2021-03-16T13:10:36Z</cp:lastPrinted>
  <dcterms:created xsi:type="dcterms:W3CDTF">2003-03-23T06:19:47Z</dcterms:created>
  <dcterms:modified xsi:type="dcterms:W3CDTF">2021-03-16T13:11:56Z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